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0"/>
  </p:notesMasterIdLst>
  <p:sldIdLst>
    <p:sldId id="256" r:id="rId2"/>
    <p:sldId id="361" r:id="rId3"/>
    <p:sldId id="350" r:id="rId4"/>
    <p:sldId id="351" r:id="rId5"/>
    <p:sldId id="352" r:id="rId6"/>
    <p:sldId id="353" r:id="rId7"/>
    <p:sldId id="354" r:id="rId8"/>
    <p:sldId id="358" r:id="rId9"/>
    <p:sldId id="355" r:id="rId10"/>
    <p:sldId id="356" r:id="rId11"/>
    <p:sldId id="266" r:id="rId12"/>
    <p:sldId id="359" r:id="rId13"/>
    <p:sldId id="346" r:id="rId14"/>
    <p:sldId id="345" r:id="rId15"/>
    <p:sldId id="269" r:id="rId16"/>
    <p:sldId id="267" r:id="rId17"/>
    <p:sldId id="270" r:id="rId18"/>
    <p:sldId id="357" r:id="rId19"/>
    <p:sldId id="326" r:id="rId20"/>
    <p:sldId id="279" r:id="rId21"/>
    <p:sldId id="281" r:id="rId22"/>
    <p:sldId id="282" r:id="rId23"/>
    <p:sldId id="283" r:id="rId24"/>
    <p:sldId id="309" r:id="rId25"/>
    <p:sldId id="327" r:id="rId26"/>
    <p:sldId id="328" r:id="rId27"/>
    <p:sldId id="311" r:id="rId28"/>
    <p:sldId id="284" r:id="rId29"/>
    <p:sldId id="285" r:id="rId30"/>
    <p:sldId id="341" r:id="rId31"/>
    <p:sldId id="342" r:id="rId32"/>
    <p:sldId id="305" r:id="rId33"/>
    <p:sldId id="286" r:id="rId34"/>
    <p:sldId id="329" r:id="rId35"/>
    <p:sldId id="287" r:id="rId36"/>
    <p:sldId id="330" r:id="rId37"/>
    <p:sldId id="307" r:id="rId38"/>
    <p:sldId id="312" r:id="rId39"/>
    <p:sldId id="313" r:id="rId40"/>
    <p:sldId id="348" r:id="rId41"/>
    <p:sldId id="360" r:id="rId42"/>
    <p:sldId id="290" r:id="rId43"/>
    <p:sldId id="296" r:id="rId44"/>
    <p:sldId id="297" r:id="rId45"/>
    <p:sldId id="289" r:id="rId46"/>
    <p:sldId id="291" r:id="rId47"/>
    <p:sldId id="293" r:id="rId48"/>
    <p:sldId id="34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2082" autoAdjust="0"/>
  </p:normalViewPr>
  <p:slideViewPr>
    <p:cSldViewPr>
      <p:cViewPr>
        <p:scale>
          <a:sx n="80" d="100"/>
          <a:sy n="80" d="100"/>
        </p:scale>
        <p:origin x="-81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smtClean="0"/>
              <a:t>CG III (NPGR010) - J. Křivánek</a:t>
            </a:r>
            <a:endParaRPr lang="en-US" alt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en-US" b="1" dirty="0" smtClean="0"/>
              <a:t>Radiometry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Radiometry and photometry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Radiometry</a:t>
            </a:r>
            <a:r>
              <a:rPr lang="en-US" dirty="0" smtClean="0"/>
              <a:t> </a:t>
            </a:r>
            <a:r>
              <a:rPr lang="en-US" dirty="0"/>
              <a:t>is a set of techniques for measuring electromagnetic radiation, including visible light. </a:t>
            </a:r>
            <a:endParaRPr lang="en-US" dirty="0" smtClean="0"/>
          </a:p>
          <a:p>
            <a:r>
              <a:rPr lang="en-US" dirty="0" smtClean="0"/>
              <a:t>Radiometric </a:t>
            </a:r>
            <a:r>
              <a:rPr lang="en-US" dirty="0"/>
              <a:t>techniques in optics characterize the distribution of the radiation's power in space, as opposed to </a:t>
            </a:r>
            <a:r>
              <a:rPr lang="en-US" b="1" dirty="0"/>
              <a:t>photometric </a:t>
            </a:r>
            <a:r>
              <a:rPr lang="en-US" dirty="0"/>
              <a:t>techniques, which characterize the light's interaction with the human eye</a:t>
            </a:r>
            <a:r>
              <a:rPr lang="en-US" dirty="0" smtClean="0"/>
              <a:t>.”  </a:t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cs-CZ" dirty="0" smtClean="0"/>
              <a:t>(</a:t>
            </a:r>
            <a:r>
              <a:rPr lang="en-US" dirty="0" smtClean="0"/>
              <a:t>Wikipedia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1340768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 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zářivá energie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Joule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zářivost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en-US" sz="2400" b="1" i="1" kern="0" dirty="0" smtClean="0">
                <a:latin typeface="+mn-lt"/>
              </a:rPr>
              <a:t>e</a:t>
            </a:r>
            <a:endParaRPr kumimoji="0" lang="cs-CZ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1340768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Photometric 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světelná energie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Lumen-second, a.k.a.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Talbot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svítivost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candela</a:t>
            </a:r>
            <a:endParaRPr lang="cs-CZ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cs-CZ" sz="2400" b="1" i="1" kern="0" dirty="0" smtClean="0">
                <a:latin typeface="+mn-lt"/>
              </a:rPr>
              <a:t>v </a:t>
            </a:r>
            <a:endParaRPr kumimoji="0" lang="cs-CZ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photo- and radiometric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Spectral luminous efficiency</a:t>
            </a:r>
            <a:r>
              <a:rPr lang="cs-CZ" dirty="0" smtClean="0"/>
              <a:t> K(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graphicFrame>
        <p:nvGraphicFramePr>
          <p:cNvPr id="175106" name="Object 4"/>
          <p:cNvGraphicFramePr>
            <a:graphicFrameLocks noChangeAspect="1"/>
          </p:cNvGraphicFramePr>
          <p:nvPr/>
        </p:nvGraphicFramePr>
        <p:xfrm>
          <a:off x="3757613" y="2181225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9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181225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 cstate="print"/>
          <a:srcRect t="6130"/>
          <a:stretch>
            <a:fillRect/>
          </a:stretch>
        </p:blipFill>
        <p:spPr bwMode="auto">
          <a:xfrm>
            <a:off x="1304925" y="3140968"/>
            <a:ext cx="6534150" cy="33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6" cstate="print"/>
          <a:srcRect t="69357" b="23707"/>
          <a:stretch>
            <a:fillRect/>
          </a:stretch>
        </p:blipFill>
        <p:spPr bwMode="auto">
          <a:xfrm>
            <a:off x="2843808" y="5445224"/>
            <a:ext cx="3816424" cy="720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220072" y="3645024"/>
            <a:ext cx="108012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skotopické vidění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3832380"/>
            <a:ext cx="100811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fotopické vidění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endParaRPr lang="cs-CZ" dirty="0" smtClean="0"/>
          </a:p>
          <a:p>
            <a:r>
              <a:rPr lang="en-US" dirty="0" smtClean="0"/>
              <a:t>Visual response to a spectrum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5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Relative spectral luminous efficiency</a:t>
            </a:r>
            <a:r>
              <a:rPr lang="cs-CZ" dirty="0" smtClean="0"/>
              <a:t> V(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Sensitivity of the eye to light of wavelength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relative to the peak sensitivity at </a:t>
            </a:r>
            <a:r>
              <a:rPr lang="cs-CZ" dirty="0" err="1" smtClean="0">
                <a:latin typeface="Symbol" pitchFamily="18" charset="2"/>
              </a:rPr>
              <a:t>l</a:t>
            </a:r>
            <a:r>
              <a:rPr lang="cs-CZ" baseline="-25000" dirty="0" err="1" smtClean="0">
                <a:latin typeface="+mj-lt"/>
              </a:rPr>
              <a:t>max</a:t>
            </a:r>
            <a:r>
              <a:rPr lang="cs-CZ" baseline="-25000" dirty="0" smtClean="0">
                <a:latin typeface="+mj-lt"/>
              </a:rPr>
              <a:t> </a:t>
            </a:r>
            <a:r>
              <a:rPr lang="cs-CZ" dirty="0" smtClean="0"/>
              <a:t>= 555 </a:t>
            </a:r>
            <a:r>
              <a:rPr lang="cs-CZ" dirty="0" err="1" smtClean="0"/>
              <a:t>nm</a:t>
            </a:r>
            <a:r>
              <a:rPr lang="cs-CZ" dirty="0" smtClean="0"/>
              <a:t> (</a:t>
            </a:r>
            <a:r>
              <a:rPr lang="en-US" dirty="0" smtClean="0"/>
              <a:t>for photopic vision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8479"/>
          <a:stretch>
            <a:fillRect/>
          </a:stretch>
        </p:blipFill>
        <p:spPr bwMode="auto">
          <a:xfrm>
            <a:off x="1475656" y="3212976"/>
            <a:ext cx="6472894" cy="31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373216"/>
            <a:ext cx="3456384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Radiometry</a:t>
            </a:r>
            <a:endParaRPr lang="cs-CZ" b="1" dirty="0" smtClean="0"/>
          </a:p>
          <a:p>
            <a:pPr lvl="1"/>
            <a:r>
              <a:rPr lang="en-US" dirty="0" smtClean="0"/>
              <a:t>More fundamental</a:t>
            </a:r>
            <a:r>
              <a:rPr lang="cs-CZ" dirty="0" smtClean="0"/>
              <a:t> – </a:t>
            </a:r>
            <a:r>
              <a:rPr lang="en-US" dirty="0" smtClean="0"/>
              <a:t>photometric quantities can all be derived from the radiometric ones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Photometry</a:t>
            </a:r>
            <a:endParaRPr lang="cs-CZ" b="1" dirty="0" smtClean="0"/>
          </a:p>
          <a:p>
            <a:pPr lvl="1"/>
            <a:r>
              <a:rPr lang="en-US" dirty="0" smtClean="0"/>
              <a:t>Longer history</a:t>
            </a:r>
            <a:r>
              <a:rPr lang="cs-CZ" dirty="0" smtClean="0"/>
              <a:t> – </a:t>
            </a:r>
            <a:r>
              <a:rPr lang="en-US" dirty="0" smtClean="0"/>
              <a:t>studied through psychophysical </a:t>
            </a:r>
            <a:r>
              <a:rPr lang="cs-CZ" dirty="0" smtClean="0"/>
              <a:t>(</a:t>
            </a:r>
            <a:r>
              <a:rPr lang="en-US" dirty="0" smtClean="0"/>
              <a:t>empirical</a:t>
            </a:r>
            <a:r>
              <a:rPr lang="cs-CZ" dirty="0" smtClean="0"/>
              <a:t>) </a:t>
            </a:r>
            <a:r>
              <a:rPr lang="en-US" dirty="0" smtClean="0"/>
              <a:t>studies long before </a:t>
            </a:r>
            <a:r>
              <a:rPr lang="cs-CZ" dirty="0" smtClean="0"/>
              <a:t>Maxwell</a:t>
            </a:r>
            <a:r>
              <a:rPr lang="en-US" dirty="0" smtClean="0"/>
              <a:t> equations came into being.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Radiometric quantities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 theory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en-US" dirty="0" smtClean="0"/>
              <a:t>Empirical theory describing flow of “energy” in space</a:t>
            </a:r>
            <a:endParaRPr lang="cs-CZ" b="1" dirty="0" smtClean="0"/>
          </a:p>
          <a:p>
            <a:pPr eaLnBrk="1" hangingPunct="1"/>
            <a:r>
              <a:rPr lang="en-US" b="1" dirty="0" smtClean="0"/>
              <a:t>Assumption:</a:t>
            </a:r>
          </a:p>
          <a:p>
            <a:pPr lvl="1" eaLnBrk="1" hangingPunct="1"/>
            <a:r>
              <a:rPr lang="en-US" dirty="0" smtClean="0"/>
              <a:t>Energy is continuous, infinitesimally divisible</a:t>
            </a:r>
            <a:endParaRPr lang="cs-CZ" dirty="0" smtClean="0"/>
          </a:p>
          <a:p>
            <a:pPr lvl="1" eaLnBrk="1" hangingPunct="1"/>
            <a:r>
              <a:rPr lang="en-US" dirty="0" smtClean="0"/>
              <a:t>Needs to be taken so we can use derivatives to define quantities</a:t>
            </a:r>
            <a:endParaRPr lang="cs-CZ" dirty="0" smtClean="0"/>
          </a:p>
          <a:p>
            <a:pPr eaLnBrk="1" hangingPunct="1"/>
            <a:r>
              <a:rPr lang="en-US" dirty="0" smtClean="0"/>
              <a:t>Intuition of the “energy flow”</a:t>
            </a:r>
            <a:endParaRPr lang="cs-CZ" dirty="0" smtClean="0"/>
          </a:p>
          <a:p>
            <a:pPr lvl="1" eaLnBrk="1" hangingPunct="1"/>
            <a:r>
              <a:rPr lang="en-US" dirty="0" smtClean="0"/>
              <a:t>Particles flying through space</a:t>
            </a:r>
            <a:endParaRPr lang="cs-CZ" dirty="0" smtClean="0"/>
          </a:p>
          <a:p>
            <a:pPr lvl="1" eaLnBrk="1" hangingPunct="1"/>
            <a:r>
              <a:rPr lang="en-US" dirty="0" smtClean="0"/>
              <a:t>No mutual interactions </a:t>
            </a:r>
            <a:r>
              <a:rPr lang="cs-CZ" dirty="0" smtClean="0"/>
              <a:t>(</a:t>
            </a:r>
            <a:r>
              <a:rPr lang="en-US" dirty="0" smtClean="0"/>
              <a:t>implies linear superposition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dirty="0" smtClean="0"/>
              <a:t>Energy density proportional to the density of particles</a:t>
            </a:r>
            <a:endParaRPr lang="cs-CZ" dirty="0" smtClean="0"/>
          </a:p>
          <a:p>
            <a:pPr lvl="1" eaLnBrk="1" hangingPunct="1"/>
            <a:r>
              <a:rPr lang="en-US" dirty="0" smtClean="0"/>
              <a:t>This intuition is abstract, empirical, and has nothing to do with photons and quantum theory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1856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Time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Surface in </a:t>
            </a:r>
            <a:r>
              <a:rPr lang="cs-CZ" sz="2200" dirty="0" smtClean="0">
                <a:latin typeface="+mn-lt"/>
              </a:rPr>
              <a:t>3D </a:t>
            </a:r>
          </a:p>
          <a:p>
            <a:r>
              <a:rPr lang="cs-CZ" sz="2200" dirty="0" smtClean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imaginary or real</a:t>
            </a:r>
            <a:r>
              <a:rPr lang="cs-CZ" sz="2200" dirty="0" smtClean="0">
                <a:latin typeface="+mn-lt"/>
              </a:rPr>
              <a:t>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2696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Wavelength interval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radiometric quantities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23528" y="1837930"/>
            <a:ext cx="8629018" cy="2887214"/>
            <a:chOff x="395536" y="1772816"/>
            <a:chExt cx="8629018" cy="2887214"/>
          </a:xfrm>
        </p:grpSpPr>
        <p:pic>
          <p:nvPicPr>
            <p:cNvPr id="283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72816"/>
              <a:ext cx="8629018" cy="288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460432" y="3068960"/>
              <a:ext cx="564122" cy="1591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150206" y="580526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Image: </a:t>
            </a:r>
            <a:r>
              <a:rPr lang="en-US" sz="1600" dirty="0" err="1" smtClean="0">
                <a:latin typeface="+mn-lt"/>
              </a:rPr>
              <a:t>Wojciech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Jarosz</a:t>
            </a:r>
            <a:endParaRPr lang="cs-CZ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8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Spectral 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Energy of light at a specific wavelength</a:t>
            </a:r>
            <a:endParaRPr lang="cs-CZ" dirty="0" smtClean="0"/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Density of energy w.r.t wavelength</a:t>
            </a:r>
            <a:r>
              <a:rPr lang="cs-CZ" dirty="0" smtClean="0"/>
              <a:t>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dirty="0" smtClean="0"/>
              <a:t>We will leave out the subscript and 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for brevity </a:t>
            </a:r>
          </a:p>
          <a:p>
            <a:pPr lvl="1" eaLnBrk="1" hangingPunct="1"/>
            <a:r>
              <a:rPr lang="en-US" dirty="0" smtClean="0"/>
              <a:t>We always consider spectral quantities in image synthesis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en-US" dirty="0" smtClean="0"/>
              <a:t>Luminous</a:t>
            </a:r>
            <a:r>
              <a:rPr lang="cs-CZ" dirty="0" smtClean="0"/>
              <a:t> </a:t>
            </a:r>
            <a:r>
              <a:rPr lang="en-US" dirty="0" smtClean="0"/>
              <a:t>energy</a:t>
            </a:r>
            <a:r>
              <a:rPr lang="cs-CZ" dirty="0" smtClean="0"/>
              <a:t>, </a:t>
            </a:r>
            <a:r>
              <a:rPr lang="en-US" dirty="0" smtClean="0"/>
              <a:t>unit Lumen-second aka Talbot</a:t>
            </a:r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81586"/>
              </p:ext>
            </p:extLst>
          </p:nvPr>
        </p:nvGraphicFramePr>
        <p:xfrm>
          <a:off x="450850" y="2708275"/>
          <a:ext cx="83407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0" name="Rovnice" r:id="rId3" imgW="3822480" imgH="520560" progId="Equation.3">
                  <p:embed/>
                </p:oleObj>
              </mc:Choice>
              <mc:Fallback>
                <p:oleObj name="Rovnice" r:id="rId3" imgW="382248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708275"/>
                        <a:ext cx="8340725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flux</a:t>
            </a:r>
            <a:r>
              <a:rPr lang="cs-CZ" dirty="0" smtClean="0"/>
              <a:t> (</a:t>
            </a:r>
            <a:r>
              <a:rPr lang="en-US" dirty="0" smtClean="0"/>
              <a:t>power</a:t>
            </a:r>
            <a:r>
              <a:rPr lang="cs-CZ" dirty="0" smtClean="0"/>
              <a:t>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quickly does energy </a:t>
            </a:r>
            <a:r>
              <a:rPr lang="cs-CZ" dirty="0" smtClean="0"/>
              <a:t>„</a:t>
            </a:r>
            <a:r>
              <a:rPr lang="en-US" dirty="0" smtClean="0"/>
              <a:t>flow</a:t>
            </a:r>
            <a:r>
              <a:rPr lang="cs-CZ" dirty="0" smtClean="0"/>
              <a:t>“ </a:t>
            </a:r>
            <a:r>
              <a:rPr lang="en-US" dirty="0" smtClean="0"/>
              <a:t>from/to surface</a:t>
            </a:r>
            <a:r>
              <a:rPr lang="cs-CZ" dirty="0" smtClean="0"/>
              <a:t>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Energy density w.r.t. time</a:t>
            </a:r>
            <a:r>
              <a:rPr lang="cs-CZ" dirty="0" smtClean="0"/>
              <a:t>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en-US" b="1" dirty="0" smtClean="0"/>
              <a:t>Photometric 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en-US" sz="2400" dirty="0" smtClean="0"/>
              <a:t>Luminous</a:t>
            </a:r>
            <a:r>
              <a:rPr lang="cs-CZ" sz="2400" dirty="0" smtClean="0"/>
              <a:t> flux, </a:t>
            </a:r>
            <a:r>
              <a:rPr lang="en-US" sz="2400" dirty="0" smtClean="0"/>
              <a:t>unit </a:t>
            </a:r>
            <a:r>
              <a:rPr lang="cs-CZ" sz="2400" dirty="0" smtClean="0"/>
              <a:t>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the spatial flux density at a given point </a:t>
            </a:r>
            <a:r>
              <a:rPr lang="en-US" b="1" dirty="0" smtClean="0"/>
              <a:t>x</a:t>
            </a:r>
            <a:r>
              <a:rPr lang="en-US" dirty="0" smtClean="0"/>
              <a:t> on a surface </a:t>
            </a:r>
            <a:r>
              <a:rPr lang="en-US" i="1" dirty="0" smtClean="0"/>
              <a:t>S</a:t>
            </a:r>
            <a:r>
              <a:rPr lang="cs-CZ" dirty="0" smtClean="0"/>
              <a:t>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Always defined w.r.t some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on </a:t>
            </a:r>
            <a:r>
              <a:rPr lang="cs-CZ" i="1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with a specified surface normal</a:t>
            </a:r>
            <a:r>
              <a:rPr lang="cs-CZ" dirty="0" smtClean="0"/>
              <a:t>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Irradiance DOES depend on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en-US" dirty="0" smtClean="0"/>
              <a:t>Lambert law</a:t>
            </a:r>
            <a:r>
              <a:rPr 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We’re only interested in light arriving from the “outside” of the surface (given by the orientation of the normal).</a:t>
            </a:r>
            <a:endParaRPr lang="cs-CZ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Illuminance</a:t>
            </a:r>
            <a:r>
              <a:rPr lang="cs-CZ" sz="2400" dirty="0" smtClean="0"/>
              <a:t>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4293096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light </a:t>
            </a:r>
            <a:r>
              <a:rPr lang="cs-CZ" sz="2200" dirty="0" smtClean="0">
                <a:latin typeface="+mj-lt"/>
              </a:rPr>
              <a:t>meter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 smtClean="0">
                <a:latin typeface="+mj-lt"/>
              </a:rPr>
              <a:t>cz</a:t>
            </a:r>
            <a:r>
              <a:rPr lang="en-US" sz="2200" dirty="0" smtClean="0">
                <a:latin typeface="+mj-lt"/>
              </a:rPr>
              <a:t>: </a:t>
            </a:r>
            <a:r>
              <a:rPr lang="cs-CZ" sz="2200" dirty="0" smtClean="0">
                <a:latin typeface="+mj-lt"/>
              </a:rPr>
              <a:t>expozimetr</a:t>
            </a:r>
            <a:r>
              <a:rPr lang="en-US" sz="2200" dirty="0">
                <a:latin typeface="+mj-lt"/>
              </a:rPr>
              <a:t>)</a:t>
            </a:r>
            <a:endParaRPr lang="cs-CZ" sz="2200" dirty="0" smtClean="0">
              <a:latin typeface="+mj-lt"/>
            </a:endParaRPr>
          </a:p>
          <a:p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Lambert cosine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en-US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4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3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exitance</a:t>
            </a:r>
            <a:r>
              <a:rPr lang="cs-CZ" dirty="0" smtClean="0"/>
              <a:t>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Same as irradiance, except that it describes </a:t>
            </a:r>
            <a:r>
              <a:rPr lang="en-US" sz="2400" i="1" dirty="0" smtClean="0"/>
              <a:t>exitant</a:t>
            </a:r>
            <a:r>
              <a:rPr lang="en-US" sz="2400" dirty="0" smtClean="0"/>
              <a:t> radiation</a:t>
            </a:r>
            <a:r>
              <a:rPr lang="cs-CZ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exitant radiation can either be directly emitted (if the surface is a light source) or reflected.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Common name</a:t>
            </a:r>
            <a:r>
              <a:rPr lang="cs-CZ" dirty="0" smtClean="0"/>
              <a:t>: </a:t>
            </a:r>
            <a:r>
              <a:rPr lang="cs-CZ" b="1" dirty="0" smtClean="0"/>
              <a:t>radiosity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Denoted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Luminosity,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818581" cy="2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intensity</a:t>
            </a:r>
            <a:r>
              <a:rPr lang="cs-CZ" dirty="0" smtClean="0"/>
              <a:t>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Angular flux density in direction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Definition:</a:t>
            </a:r>
            <a:r>
              <a:rPr lang="en-US" dirty="0" smtClean="0"/>
              <a:t> Radiant intensity is the power per unit solid angle emitted by a point source.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steradian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Luminous</a:t>
            </a:r>
            <a:r>
              <a:rPr lang="cs-CZ" sz="2400" dirty="0" smtClean="0"/>
              <a:t> intensity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unit Candela </a:t>
            </a:r>
            <a:r>
              <a:rPr lang="cs-CZ" sz="2400" dirty="0" smtClean="0"/>
              <a:t>(cd</a:t>
            </a:r>
            <a:r>
              <a:rPr lang="en-US" sz="2400" dirty="0" smtClean="0"/>
              <a:t> </a:t>
            </a:r>
            <a:r>
              <a:rPr lang="cs-CZ" sz="2400" dirty="0" smtClean="0"/>
              <a:t>=</a:t>
            </a:r>
            <a:r>
              <a:rPr lang="en-US" sz="2400" dirty="0" smtClean="0"/>
              <a:t> </a:t>
            </a:r>
            <a:r>
              <a:rPr lang="cs-CZ" sz="2400" dirty="0" smtClean="0"/>
              <a:t>lumen.sr</a:t>
            </a:r>
            <a:r>
              <a:rPr lang="cs-CZ" sz="2400" baseline="30000" dirty="0" smtClean="0"/>
              <a:t>-1</a:t>
            </a:r>
            <a:r>
              <a:rPr lang="cs-CZ" sz="2400" dirty="0" smtClean="0"/>
              <a:t>),</a:t>
            </a:r>
            <a:r>
              <a:rPr lang="en-US" sz="2400" dirty="0" smtClean="0"/>
              <a:t> </a:t>
            </a:r>
            <a:r>
              <a:rPr lang="en-US" sz="2400" b="1" dirty="0" smtClean="0"/>
              <a:t>SI base unit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39461"/>
              </p:ext>
            </p:extLst>
          </p:nvPr>
        </p:nvGraphicFramePr>
        <p:xfrm>
          <a:off x="3008560" y="2060848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" name="Rovnice" r:id="rId4" imgW="914400" imgH="393480" progId="Equation.3">
                  <p:embed/>
                </p:oleObj>
              </mc:Choice>
              <mc:Fallback>
                <p:oleObj name="Rovnice" r:id="rId4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060848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Direction</a:t>
            </a:r>
            <a:r>
              <a:rPr lang="cs-CZ" b="1" dirty="0" smtClean="0"/>
              <a:t>, </a:t>
            </a:r>
            <a:r>
              <a:rPr lang="en-US" b="1" dirty="0" smtClean="0"/>
              <a:t>solid angle</a:t>
            </a:r>
            <a:r>
              <a:rPr lang="cs-CZ" b="1" dirty="0" smtClean="0"/>
              <a:t>, </a:t>
            </a:r>
            <a:r>
              <a:rPr lang="en-US" b="1" dirty="0" smtClean="0"/>
              <a:t>spherical integrals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18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light sources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63272" cy="4968875"/>
          </a:xfrm>
        </p:spPr>
        <p:txBody>
          <a:bodyPr/>
          <a:lstStyle/>
          <a:p>
            <a:pPr eaLnBrk="1" hangingPunct="1"/>
            <a:r>
              <a:rPr lang="en-US" dirty="0" smtClean="0"/>
              <a:t>Light emitted from a single point</a:t>
            </a:r>
          </a:p>
          <a:p>
            <a:pPr lvl="1" eaLnBrk="1" hangingPunct="1"/>
            <a:r>
              <a:rPr lang="en-US" dirty="0"/>
              <a:t>M</a:t>
            </a:r>
            <a:r>
              <a:rPr lang="en-US" dirty="0" smtClean="0"/>
              <a:t>athematical idealization, does not exist in nature</a:t>
            </a:r>
            <a:endParaRPr lang="cs-CZ" dirty="0" smtClean="0"/>
          </a:p>
          <a:p>
            <a:pPr eaLnBrk="1" hangingPunct="1"/>
            <a:r>
              <a:rPr lang="en-US" dirty="0" smtClean="0"/>
              <a:t>Emission completely described by the radiant intensity as a function of the direction of emission</a:t>
            </a:r>
            <a:r>
              <a:rPr lang="cs-CZ" dirty="0" smtClean="0"/>
              <a:t>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b="1" dirty="0" smtClean="0"/>
              <a:t>Isotropic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Radiant intensity independent of direction</a:t>
            </a:r>
            <a:endParaRPr lang="cs-CZ" dirty="0" smtClean="0"/>
          </a:p>
          <a:p>
            <a:pPr lvl="1" eaLnBrk="1" hangingPunct="1"/>
            <a:r>
              <a:rPr lang="cs-CZ" b="1" dirty="0" smtClean="0"/>
              <a:t>Spot </a:t>
            </a:r>
            <a:r>
              <a:rPr lang="en-US" b="1" dirty="0" smtClean="0"/>
              <a:t>light</a:t>
            </a:r>
          </a:p>
          <a:p>
            <a:pPr lvl="2" eaLnBrk="1" hangingPunct="1"/>
            <a:r>
              <a:rPr lang="en-US" dirty="0" smtClean="0"/>
              <a:t>Constant radiant intensity inside a cone, zero elsewhere</a:t>
            </a:r>
          </a:p>
          <a:p>
            <a:pPr lvl="1" eaLnBrk="1" hangingPunct="1"/>
            <a:r>
              <a:rPr lang="en-US" b="1" dirty="0" smtClean="0"/>
              <a:t>General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Can be described by a </a:t>
            </a:r>
            <a:r>
              <a:rPr lang="en-US" b="1" dirty="0" smtClean="0"/>
              <a:t>goniometric diagram</a:t>
            </a:r>
            <a:endParaRPr lang="cs-CZ" b="1" i="1" dirty="0" smtClean="0"/>
          </a:p>
          <a:p>
            <a:pPr lvl="3" eaLnBrk="1" hangingPunct="1"/>
            <a:r>
              <a:rPr lang="en-US" dirty="0" smtClean="0"/>
              <a:t>Tabulated expression for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as a function of the direction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3" eaLnBrk="1" hangingPunct="1"/>
            <a:r>
              <a:rPr lang="en-US" dirty="0" smtClean="0"/>
              <a:t>Extensively used in illumination engineering</a:t>
            </a:r>
            <a:endParaRPr lang="cs-CZ" dirty="0" smtClean="0"/>
          </a:p>
          <a:p>
            <a:pPr lvl="3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Spot Light</a:t>
            </a:r>
            <a:endParaRPr lang="cs-CZ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en-US" dirty="0" smtClean="0"/>
              <a:t>Point source with a directionally-dependent radiant intensity</a:t>
            </a:r>
            <a:endParaRPr lang="cs-CZ" dirty="0" smtClean="0"/>
          </a:p>
          <a:p>
            <a:pPr eaLnBrk="1" hangingPunct="1"/>
            <a:r>
              <a:rPr lang="en-US" dirty="0" smtClean="0"/>
              <a:t>Intensity is a function of the deviation from a reference direction</a:t>
            </a:r>
            <a:r>
              <a:rPr lang="cs-CZ" dirty="0" smtClean="0"/>
              <a:t> </a:t>
            </a:r>
            <a:r>
              <a:rPr lang="cs-CZ" b="1" dirty="0" smtClean="0"/>
              <a:t>d</a:t>
            </a:r>
            <a:r>
              <a:rPr lang="cs-CZ" dirty="0" smtClean="0"/>
              <a:t> 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  <a:p>
            <a:pPr eaLnBrk="1" hangingPunct="1"/>
            <a:r>
              <a:rPr lang="en-US" dirty="0" smtClean="0"/>
              <a:t>E.g.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total flux emitted by the source in the cases </a:t>
            </a:r>
            <a:r>
              <a:rPr lang="cs-CZ" dirty="0" smtClean="0"/>
              <a:t>(1) a (2)?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(See exercises.)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59692"/>
              </p:ext>
            </p:extLst>
          </p:nvPr>
        </p:nvGraphicFramePr>
        <p:xfrm>
          <a:off x="1703388" y="3212976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6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212976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98948"/>
              </p:ext>
            </p:extLst>
          </p:nvPr>
        </p:nvGraphicFramePr>
        <p:xfrm>
          <a:off x="1104900" y="4148807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7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148807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and directional flux density </a:t>
            </a:r>
            <a:br>
              <a:rPr lang="en-US" dirty="0" smtClean="0"/>
            </a:br>
            <a:r>
              <a:rPr lang="en-US" dirty="0" smtClean="0"/>
              <a:t>at a given location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direction </a:t>
            </a:r>
            <a:r>
              <a:rPr lang="cs-CZ" dirty="0" smtClean="0">
                <a:latin typeface="Symbol" pitchFamily="18" charset="2"/>
              </a:rPr>
              <a:t>w.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en-US" b="1" dirty="0" smtClean="0"/>
              <a:t>Definition</a:t>
            </a:r>
            <a:r>
              <a:rPr lang="cs-CZ" b="1" dirty="0" smtClean="0"/>
              <a:t>: </a:t>
            </a:r>
            <a:r>
              <a:rPr lang="en-US" i="1" dirty="0" smtClean="0"/>
              <a:t>Radiance</a:t>
            </a:r>
            <a:r>
              <a:rPr lang="cs-CZ" dirty="0" smtClean="0"/>
              <a:t> </a:t>
            </a:r>
            <a:r>
              <a:rPr lang="en-US" dirty="0" smtClean="0"/>
              <a:t>is the power per unit area </a:t>
            </a:r>
            <a:r>
              <a:rPr lang="en-US" b="1" dirty="0" smtClean="0"/>
              <a:t>perpendicular to the ray</a:t>
            </a:r>
            <a:r>
              <a:rPr lang="en-US" dirty="0" smtClean="0"/>
              <a:t> and per unit solid angle in the direction of the ray.</a:t>
            </a:r>
            <a:endParaRPr lang="cs-CZ" dirty="0" smtClean="0"/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00200"/>
            <a:ext cx="8686800" cy="4997152"/>
          </a:xfrm>
        </p:spPr>
        <p:txBody>
          <a:bodyPr/>
          <a:lstStyle/>
          <a:p>
            <a:pPr eaLnBrk="1" hangingPunct="1"/>
            <a:r>
              <a:rPr lang="en-US" dirty="0"/>
              <a:t>Spatial and directional flux density </a:t>
            </a:r>
            <a:br>
              <a:rPr lang="en-US" dirty="0"/>
            </a:br>
            <a:r>
              <a:rPr lang="en-US" dirty="0"/>
              <a:t>at a given location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direction </a:t>
            </a:r>
            <a:r>
              <a:rPr lang="cs-CZ" dirty="0">
                <a:latin typeface="Symbol" pitchFamily="18" charset="2"/>
              </a:rPr>
              <a:t>w.</a:t>
            </a:r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Luminance</a:t>
            </a:r>
            <a:r>
              <a:rPr lang="cs-CZ" dirty="0" smtClean="0"/>
              <a:t>, </a:t>
            </a:r>
            <a:r>
              <a:rPr lang="en-US" dirty="0" smtClean="0"/>
              <a:t>unit </a:t>
            </a:r>
            <a:r>
              <a:rPr lang="cs-CZ" b="1" dirty="0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</a:t>
            </a:r>
            <a:r>
              <a:rPr lang="en-US" dirty="0" smtClean="0"/>
              <a:t>a.k.a. </a:t>
            </a:r>
            <a:r>
              <a:rPr lang="cs-CZ" dirty="0" smtClean="0"/>
              <a:t>Nit</a:t>
            </a:r>
            <a:r>
              <a:rPr lang="en-US" dirty="0" smtClean="0"/>
              <a:t> – used only in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r>
              <a:rPr lang="cs-CZ" dirty="0" smtClean="0"/>
              <a:t>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8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cosine factor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in the definition of radiance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en-US" dirty="0" smtClean="0"/>
              <a:t>compensates for the decrease of irradiance with increasing </a:t>
            </a:r>
            <a:r>
              <a:rPr lang="cs-CZ" i="1" dirty="0" smtClean="0">
                <a:latin typeface="Symbol" pitchFamily="18" charset="2"/>
              </a:rPr>
              <a:t>q</a:t>
            </a:r>
            <a:endParaRPr lang="cs-CZ" dirty="0" smtClean="0"/>
          </a:p>
          <a:p>
            <a:pPr lvl="1" eaLnBrk="1" hangingPunct="1"/>
            <a:r>
              <a:rPr lang="en-US" dirty="0" smtClean="0"/>
              <a:t>The idea is that </a:t>
            </a:r>
            <a:r>
              <a:rPr lang="en-US" b="1" dirty="0" smtClean="0"/>
              <a:t>we do not want </a:t>
            </a:r>
            <a:r>
              <a:rPr lang="en-US" dirty="0" smtClean="0"/>
              <a:t>radiance to depend on the mutual orientation of the ray and the reference surface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en-US" dirty="0" smtClean="0"/>
              <a:t>If you illuminate some surface while rotating it, then:</a:t>
            </a:r>
            <a:endParaRPr lang="cs-CZ" dirty="0" smtClean="0"/>
          </a:p>
          <a:p>
            <a:pPr lvl="1" eaLnBrk="1" hangingPunct="1"/>
            <a:r>
              <a:rPr lang="en-US" b="1" dirty="0" smtClean="0"/>
              <a:t>Irradiance</a:t>
            </a:r>
            <a:r>
              <a:rPr lang="cs-CZ" b="1" dirty="0" smtClean="0"/>
              <a:t> </a:t>
            </a:r>
            <a:r>
              <a:rPr lang="en-US" b="1" dirty="0" smtClean="0"/>
              <a:t>does change with the rotation</a:t>
            </a:r>
            <a:r>
              <a:rPr lang="cs-CZ" dirty="0" smtClean="0"/>
              <a:t> (</a:t>
            </a:r>
            <a:r>
              <a:rPr lang="en-US" dirty="0" smtClean="0"/>
              <a:t>because the actual spatial flux density changes</a:t>
            </a:r>
            <a:r>
              <a:rPr lang="cs-CZ" dirty="0" smtClean="0"/>
              <a:t>).</a:t>
            </a:r>
          </a:p>
          <a:p>
            <a:pPr lvl="1" eaLnBrk="1" hangingPunct="1"/>
            <a:r>
              <a:rPr lang="en-US" b="1" dirty="0" smtClean="0"/>
              <a:t>Radiance does </a:t>
            </a:r>
            <a:r>
              <a:rPr lang="en-US" b="1" u="sng" dirty="0" smtClean="0"/>
              <a:t>not</a:t>
            </a:r>
            <a:r>
              <a:rPr lang="en-US" b="1" dirty="0" smtClean="0"/>
              <a:t> change</a:t>
            </a:r>
            <a:r>
              <a:rPr lang="cs-CZ" dirty="0" smtClean="0"/>
              <a:t> (</a:t>
            </a:r>
            <a:r>
              <a:rPr lang="en-US" dirty="0" smtClean="0"/>
              <a:t>because the flux density change is exactly compensated by the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factor in the definition of radiance</a:t>
            </a:r>
            <a:r>
              <a:rPr lang="cs-CZ" dirty="0" smtClean="0"/>
              <a:t>)</a:t>
            </a:r>
            <a:r>
              <a:rPr lang="cs-CZ" i="1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And that’s what we want.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 in </a:t>
            </a:r>
            <a:r>
              <a:rPr lang="cs-CZ" dirty="0" smtClean="0"/>
              <a:t>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Direction</a:t>
            </a:r>
            <a:r>
              <a:rPr lang="cs-CZ" b="1" dirty="0" smtClean="0"/>
              <a:t> </a:t>
            </a:r>
            <a:r>
              <a:rPr lang="cs-CZ" dirty="0" smtClean="0"/>
              <a:t>= </a:t>
            </a:r>
            <a:r>
              <a:rPr lang="en-US" dirty="0" smtClean="0"/>
              <a:t>unit vector in </a:t>
            </a:r>
            <a:r>
              <a:rPr lang="cs-CZ" dirty="0" smtClean="0"/>
              <a:t>3D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Cartesian coordinates</a:t>
            </a: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Spherical coordinates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en-US" i="1" dirty="0" smtClean="0"/>
              <a:t>polar angle</a:t>
            </a:r>
            <a:r>
              <a:rPr lang="cs-CZ" dirty="0" smtClean="0"/>
              <a:t> – </a:t>
            </a:r>
            <a:r>
              <a:rPr lang="en-US" dirty="0" smtClean="0"/>
              <a:t>angle from the </a:t>
            </a:r>
            <a:r>
              <a:rPr lang="en-US" i="1" dirty="0"/>
              <a:t>Z</a:t>
            </a:r>
            <a:r>
              <a:rPr lang="en-US" dirty="0" smtClean="0"/>
              <a:t> axis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</a:t>
            </a:r>
            <a:r>
              <a:rPr lang="en-US" i="1" dirty="0" smtClean="0"/>
              <a:t>azimuth</a:t>
            </a:r>
            <a:r>
              <a:rPr lang="cs-CZ" i="1" dirty="0" smtClean="0"/>
              <a:t> – </a:t>
            </a:r>
            <a:r>
              <a:rPr lang="en-US" dirty="0" smtClean="0"/>
              <a:t>angle measured counter-clockwise from the </a:t>
            </a:r>
            <a:r>
              <a:rPr lang="en-US" i="1" dirty="0" smtClean="0"/>
              <a:t>X</a:t>
            </a:r>
            <a:r>
              <a:rPr lang="en-US" dirty="0" smtClean="0"/>
              <a:t> axis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0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1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2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3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4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5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the remaining quantities from radiance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36254"/>
              </p:ext>
            </p:extLst>
          </p:nvPr>
        </p:nvGraphicFramePr>
        <p:xfrm>
          <a:off x="539552" y="213285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78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79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114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 smtClean="0">
                <a:latin typeface="+mj-lt"/>
              </a:rPr>
              <a:t>=</a:t>
            </a:r>
            <a:r>
              <a:rPr lang="en-US" sz="2200" dirty="0" smtClean="0">
                <a:latin typeface="+mj-lt"/>
              </a:rPr>
              <a:t> projected solid angle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90767"/>
              </p:ext>
            </p:extLst>
          </p:nvPr>
        </p:nvGraphicFramePr>
        <p:xfrm>
          <a:off x="4949825" y="206025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80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06025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81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4123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</a:t>
            </a:r>
            <a:r>
              <a:rPr lang="en-US" sz="2200" dirty="0" smtClean="0">
                <a:latin typeface="+mj-lt"/>
              </a:rPr>
              <a:t>hemisphere above the point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91683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91683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 light sources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Emission of an area light source is fully described by the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all positions on the source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all directions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The total emitted power (flux) is given by an integral of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over the surface of the light source and all directions.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699792" y="4365104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84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67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</a:t>
            </a:r>
            <a:r>
              <a:rPr lang="en-US" b="1" dirty="0" smtClean="0"/>
              <a:t>is constant along a ray in vacuum</a:t>
            </a:r>
            <a:endParaRPr lang="cs-CZ" b="1" dirty="0" smtClean="0"/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Fundamental property for light transport simulation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This is why radiance is the quantity associated with rays in a ray tracer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Derived from energy conservation (next two slides)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5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695761" y="2819400"/>
            <a:ext cx="1490794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</a:t>
            </a:r>
            <a:r>
              <a:rPr lang="en-US" sz="2800" dirty="0" smtClean="0">
                <a:latin typeface="+mj-lt"/>
              </a:rPr>
              <a:t>mitted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853486" y="2819400"/>
            <a:ext cx="1590180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received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3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4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23612" y="4206875"/>
            <a:ext cx="258083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ay throughput</a:t>
            </a:r>
            <a:endParaRPr lang="cs-CZ" sz="2800" dirty="0">
              <a:latin typeface="+mj-lt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5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Sensor response </a:t>
            </a:r>
            <a:r>
              <a:rPr lang="cs-CZ" dirty="0" smtClean="0"/>
              <a:t>(</a:t>
            </a:r>
            <a:r>
              <a:rPr lang="en-US" dirty="0" smtClean="0"/>
              <a:t>i.e. camera or human eye</a:t>
            </a:r>
            <a:r>
              <a:rPr lang="cs-CZ" dirty="0" smtClean="0"/>
              <a:t>) </a:t>
            </a:r>
            <a:r>
              <a:rPr lang="en-US" dirty="0" smtClean="0"/>
              <a:t>is directly proportional to the value of </a:t>
            </a:r>
            <a:r>
              <a:rPr lang="en-US" b="1" dirty="0" smtClean="0"/>
              <a:t>radiance</a:t>
            </a:r>
            <a:r>
              <a:rPr lang="en-US" dirty="0" smtClean="0"/>
              <a:t> reflected by the surface visible to the sensor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992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90" y="3124201"/>
            <a:ext cx="6348420" cy="1620838"/>
            <a:chOff x="857" y="1968"/>
            <a:chExt cx="3999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63" y="2054"/>
              <a:ext cx="993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Sensor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2 </a:t>
              </a:r>
              <a:endParaRPr lang="cs-CZ" sz="2800" b="1" baseline="-25000" dirty="0">
                <a:latin typeface="+mj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7" y="2390"/>
              <a:ext cx="1229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Aperture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1 </a:t>
              </a:r>
              <a:endParaRPr lang="cs-CZ" sz="2800" b="1" baseline="-25000" dirty="0">
                <a:latin typeface="+mj-lt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Incoming </a:t>
            </a:r>
            <a:r>
              <a:rPr lang="cs-CZ" dirty="0" smtClean="0"/>
              <a:t>/ </a:t>
            </a:r>
            <a:r>
              <a:rPr lang="en-US" dirty="0" smtClean="0"/>
              <a:t>outgoing </a:t>
            </a:r>
            <a:r>
              <a:rPr lang="cs-CZ" dirty="0" smtClean="0"/>
              <a:t>radiance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 is </a:t>
            </a:r>
            <a:r>
              <a:rPr lang="en-US" b="1" dirty="0" smtClean="0"/>
              <a:t>discontinuous </a:t>
            </a:r>
            <a:r>
              <a:rPr lang="en-US" dirty="0" smtClean="0"/>
              <a:t>at an interface between materials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Incoming</a:t>
            </a:r>
            <a:r>
              <a:rPr lang="cs-CZ" dirty="0" smtClean="0"/>
              <a:t>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before the interaction (reflection/transmission)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Outgoing</a:t>
            </a:r>
            <a:r>
              <a:rPr lang="cs-CZ" dirty="0" smtClean="0"/>
              <a:t>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after the interaction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and photometric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62368"/>
              </p:ext>
            </p:extLst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en-US" i="1" noProof="0" dirty="0" smtClean="0"/>
                        <a:t>Physics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en-US" i="1" noProof="0" dirty="0" smtClean="0"/>
                        <a:t>Photometry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en-US" i="1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en-US" i="1" baseline="0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en-US" i="1" noProof="0" dirty="0" smtClean="0"/>
                        <a:t>Luminous energy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en-US" i="1" noProof="0" dirty="0" smtClean="0"/>
                        <a:t>Powe</a:t>
                      </a:r>
                      <a:r>
                        <a:rPr lang="en-US" i="1" baseline="0" noProof="0" dirty="0" smtClean="0"/>
                        <a:t>r (flux)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en-US" i="1" noProof="0" dirty="0" smtClean="0"/>
                        <a:t>Radiant flux (power)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en-US" i="1" noProof="0" dirty="0" smtClean="0"/>
                        <a:t>Luminous power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en-US" i="1" noProof="0" dirty="0" smtClean="0"/>
                        <a:t>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en-US" i="1" noProof="0" dirty="0" smtClean="0"/>
                        <a:t>Irradiance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en-US" i="1" noProof="0" dirty="0" smtClean="0"/>
                        <a:t>Illuminance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en-US" i="1" noProof="0" dirty="0" smtClean="0"/>
                        <a:t>Radiosity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en-US" i="1" noProof="0" dirty="0" smtClean="0"/>
                        <a:t>Luminosity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en-US" i="1" noProof="0" dirty="0" smtClean="0"/>
                        <a:t>Angular 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en-US" i="1" noProof="0" dirty="0" smtClean="0"/>
                        <a:t>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en-US" i="1" noProof="0" dirty="0" smtClean="0"/>
                        <a:t>Luminous</a:t>
                      </a:r>
                      <a:r>
                        <a:rPr lang="cs-CZ" i="1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lecture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Light reflection on surfaces</a:t>
            </a:r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on a unit sphere</a:t>
            </a:r>
            <a:endParaRPr lang="cs-CZ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as any other, except that its argument is a direction in </a:t>
            </a:r>
            <a:r>
              <a:rPr lang="cs-CZ" dirty="0" smtClean="0"/>
              <a:t>3D</a:t>
            </a:r>
          </a:p>
          <a:p>
            <a:pPr eaLnBrk="1" hangingPunct="1"/>
            <a:r>
              <a:rPr lang="en-US" dirty="0" smtClean="0"/>
              <a:t>Notation</a:t>
            </a:r>
            <a:endParaRPr lang="cs-CZ" dirty="0" smtClean="0"/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en-US" dirty="0" smtClean="0"/>
              <a:t>Depends in the chosen representation of directions in 3D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angle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en-US" b="1" dirty="0" smtClean="0"/>
              <a:t>Planar angle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Arc length on a unit circle</a:t>
            </a:r>
            <a:endParaRPr lang="cs-CZ" dirty="0" smtClean="0"/>
          </a:p>
          <a:p>
            <a:pPr lvl="1" eaLnBrk="1" hangingPunct="1"/>
            <a:r>
              <a:rPr lang="en-US" dirty="0" smtClean="0"/>
              <a:t>A full circle has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radians (unit circle has the length of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en-US" dirty="0" smtClean="0"/>
              <a:t>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Solid angle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steradian</a:t>
            </a:r>
            <a:r>
              <a:rPr lang="cs-CZ" dirty="0" smtClean="0"/>
              <a:t>, </a:t>
            </a:r>
            <a:r>
              <a:rPr lang="en-US" dirty="0" err="1" smtClean="0"/>
              <a:t>sr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dirty="0" smtClean="0"/>
              <a:t>Surface area on an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Full sphere has </a:t>
            </a:r>
            <a:r>
              <a:rPr lang="cs-CZ" dirty="0" smtClean="0"/>
              <a:t>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steradians</a:t>
            </a:r>
            <a:endParaRPr lang="cs-CZ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16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“Infinitesimally small”</a:t>
            </a:r>
            <a:r>
              <a:rPr lang="cs-CZ" dirty="0" smtClean="0"/>
              <a:t> </a:t>
            </a:r>
            <a:r>
              <a:rPr lang="en-US" dirty="0" smtClean="0"/>
              <a:t>solid angle around a given direction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convention, represented as a </a:t>
            </a:r>
            <a:r>
              <a:rPr lang="cs-CZ" dirty="0" smtClean="0"/>
              <a:t>3D </a:t>
            </a:r>
            <a:r>
              <a:rPr lang="en-US" dirty="0" smtClean="0"/>
              <a:t>vector</a:t>
            </a:r>
            <a:endParaRPr lang="cs-CZ" dirty="0" smtClean="0"/>
          </a:p>
          <a:p>
            <a:pPr lvl="1" eaLnBrk="1" hangingPunct="1"/>
            <a:r>
              <a:rPr lang="en-US" dirty="0" smtClean="0"/>
              <a:t>Magnitude …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en-US" dirty="0" smtClean="0"/>
              <a:t>Size of a differential area on the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Direction …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en-US" dirty="0" smtClean="0"/>
              <a:t>Center of the projection of the differential area</a:t>
            </a:r>
            <a:br>
              <a:rPr lang="en-US" dirty="0" smtClean="0"/>
            </a:br>
            <a:r>
              <a:rPr lang="en-US" dirty="0" smtClean="0"/>
              <a:t>on the unit sphere</a:t>
            </a: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(Differential) solid angle subtended by a differential area</a:t>
            </a:r>
            <a:endParaRPr lang="cs-CZ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38497"/>
              </p:ext>
            </p:extLst>
          </p:nvPr>
        </p:nvGraphicFramePr>
        <p:xfrm>
          <a:off x="3635896" y="2996952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4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96952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solid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64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40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4873</TotalTime>
  <Words>1692</Words>
  <Application>Microsoft Office PowerPoint</Application>
  <PresentationFormat>Předvádění na obrazovce (4:3)</PresentationFormat>
  <Paragraphs>367</Paragraphs>
  <Slides>48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Hrany</vt:lpstr>
      <vt:lpstr>Rovnice</vt:lpstr>
      <vt:lpstr>CorelDRAW</vt:lpstr>
      <vt:lpstr>CorelPhotoPaint.Image.11</vt:lpstr>
      <vt:lpstr>Equation</vt:lpstr>
      <vt:lpstr>Microsoft Equation 2.0</vt:lpstr>
      <vt:lpstr>Computer Graphics III –     Radiometry</vt:lpstr>
      <vt:lpstr>Basic radiometric quantities</vt:lpstr>
      <vt:lpstr>Direction, solid angle, spherical integrals</vt:lpstr>
      <vt:lpstr>Direction in 3D</vt:lpstr>
      <vt:lpstr>Function on a unit sphere</vt:lpstr>
      <vt:lpstr>Solid angle</vt:lpstr>
      <vt:lpstr>Differential solid angle</vt:lpstr>
      <vt:lpstr>Differential solid angle</vt:lpstr>
      <vt:lpstr>Differential solid angle</vt:lpstr>
      <vt:lpstr>Radiometry and photometry</vt:lpstr>
      <vt:lpstr>Radiometry and photometry</vt:lpstr>
      <vt:lpstr>Radiometry and photometry</vt:lpstr>
      <vt:lpstr>Relation between photo- and radiometric quantities</vt:lpstr>
      <vt:lpstr>Relation between photo- and radiometric quantities</vt:lpstr>
      <vt:lpstr>Relation between photo- and radiometric quantities</vt:lpstr>
      <vt:lpstr>Relation between photo- and radiometric quantities</vt:lpstr>
      <vt:lpstr>Radiometric quantities</vt:lpstr>
      <vt:lpstr>Transport theory</vt:lpstr>
      <vt:lpstr>Radiant energy – Q [J]</vt:lpstr>
      <vt:lpstr>Spectral radiant energy – Q [J]</vt:lpstr>
      <vt:lpstr>Radiant flux (power) – Φ [W]</vt:lpstr>
      <vt:lpstr>Irradiance– E [W.m-2]</vt:lpstr>
      <vt:lpstr>Irradiance – E [W.m-2]</vt:lpstr>
      <vt:lpstr>Lambert cosine law</vt:lpstr>
      <vt:lpstr>Lambert cosine law</vt:lpstr>
      <vt:lpstr>Prezentace aplikace PowerPoint</vt:lpstr>
      <vt:lpstr>Prezentace aplikace PowerPoint</vt:lpstr>
      <vt:lpstr>Radiant exitance – B [W.m-2]</vt:lpstr>
      <vt:lpstr>Radiant intensity – I [W.sr-1]</vt:lpstr>
      <vt:lpstr>Point light sources</vt:lpstr>
      <vt:lpstr>Spot Light</vt:lpstr>
      <vt:lpstr>Prezentace aplikace PowerPoint</vt:lpstr>
      <vt:lpstr>Radiance – L [W.m-2.sr-1]</vt:lpstr>
      <vt:lpstr>Radiance – L [W.m-2.sr-1]</vt:lpstr>
      <vt:lpstr>The cosine factor cos q  in the definition of radiance</vt:lpstr>
      <vt:lpstr>Prezentace aplikace PowerPoint</vt:lpstr>
      <vt:lpstr>Prezentace aplikace PowerPoint</vt:lpstr>
      <vt:lpstr>Prezentace aplikace PowerPoint</vt:lpstr>
      <vt:lpstr>Prezentace aplikace PowerPoint</vt:lpstr>
      <vt:lpstr>Calculation of the remaining quantities from radiance</vt:lpstr>
      <vt:lpstr>Area light sources</vt:lpstr>
      <vt:lpstr>Properties of radiance (1)</vt:lpstr>
      <vt:lpstr>Energy conservation along a ray</vt:lpstr>
      <vt:lpstr>Energy conservation along a ray</vt:lpstr>
      <vt:lpstr>Properties of radiance (2)</vt:lpstr>
      <vt:lpstr>Incoming / outgoing radiance</vt:lpstr>
      <vt:lpstr>Radiometric and photometric terminology</vt:lpstr>
      <vt:lpstr>Next lecture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jarda</cp:lastModifiedBy>
  <cp:revision>3342</cp:revision>
  <dcterms:created xsi:type="dcterms:W3CDTF">2006-11-17T09:10:54Z</dcterms:created>
  <dcterms:modified xsi:type="dcterms:W3CDTF">2017-10-18T08:34:50Z</dcterms:modified>
</cp:coreProperties>
</file>